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Roboto"/>
      <p:regular r:id="rId10"/>
      <p:bold r:id="rId11"/>
      <p:italic r:id="rId12"/>
      <p:boldItalic r:id="rId13"/>
    </p:embeddedFont>
    <p:embeddedFont>
      <p:font typeface="Average"/>
      <p:regular r:id="rId14"/>
    </p:embeddedFont>
    <p:embeddedFont>
      <p:font typeface="Oswald"/>
      <p:regular r:id="rId15"/>
      <p:bold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bold.fntdata"/><Relationship Id="rId10" Type="http://schemas.openxmlformats.org/officeDocument/2006/relationships/font" Target="fonts/Roboto-regular.fntdata"/><Relationship Id="rId13" Type="http://schemas.openxmlformats.org/officeDocument/2006/relationships/font" Target="fonts/Roboto-boldItalic.fntdata"/><Relationship Id="rId12" Type="http://schemas.openxmlformats.org/officeDocument/2006/relationships/font" Target="fonts/Roboto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Oswald-regular.fntdata"/><Relationship Id="rId14" Type="http://schemas.openxmlformats.org/officeDocument/2006/relationships/font" Target="fonts/Average-regular.fntdata"/><Relationship Id="rId16" Type="http://schemas.openxmlformats.org/officeDocument/2006/relationships/font" Target="fonts/Oswald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9b9a81cb51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9b9a81cb51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9b9a81cb51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9b9a81cb51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9b9a81cb51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9b9a81cb51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mailto:hamwa@vcu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5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PARENT TEACHER PARTNERSHIP: WE ARE STRONGER TOGETHER ROUNDTABLE DISCUSSION</a:t>
            </a:r>
            <a:endParaRPr sz="6200">
              <a:solidFill>
                <a:schemeClr val="lt2"/>
              </a:solidFill>
            </a:endParaRPr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671250" y="3174875"/>
            <a:ext cx="7863600" cy="146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accent5"/>
                </a:solidFill>
              </a:rPr>
              <a:t>Ms. Williams</a:t>
            </a:r>
            <a:endParaRPr sz="1600">
              <a:solidFill>
                <a:schemeClr val="accent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accent5"/>
                </a:solidFill>
              </a:rPr>
              <a:t>Ms. Milko</a:t>
            </a:r>
            <a:endParaRPr sz="1600">
              <a:solidFill>
                <a:schemeClr val="accent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accent5"/>
                </a:solidFill>
              </a:rPr>
              <a:t>Ms. Hampton</a:t>
            </a:r>
            <a:endParaRPr sz="1600">
              <a:solidFill>
                <a:schemeClr val="accent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accent5"/>
                </a:solidFill>
              </a:rPr>
              <a:t>Ms. Moody</a:t>
            </a:r>
            <a:endParaRPr sz="1600">
              <a:solidFill>
                <a:schemeClr val="accent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accent5"/>
                </a:solidFill>
              </a:rPr>
              <a:t>Ms. Vickers</a:t>
            </a:r>
            <a:endParaRPr sz="1600">
              <a:solidFill>
                <a:schemeClr val="accent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Housekeeping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Char char="●"/>
            </a:pPr>
            <a:r>
              <a:rPr lang="en" sz="2000">
                <a:solidFill>
                  <a:schemeClr val="accent5"/>
                </a:solidFill>
              </a:rPr>
              <a:t>Session is being recorded</a:t>
            </a:r>
            <a:endParaRPr sz="2000">
              <a:solidFill>
                <a:schemeClr val="accent5"/>
              </a:solidFill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00"/>
              <a:buChar char="○"/>
            </a:pPr>
            <a:r>
              <a:rPr lang="en" sz="1600">
                <a:solidFill>
                  <a:schemeClr val="accent5"/>
                </a:solidFill>
              </a:rPr>
              <a:t>Consenting to participate</a:t>
            </a:r>
            <a:endParaRPr sz="1600">
              <a:solidFill>
                <a:schemeClr val="accent5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Char char="●"/>
            </a:pPr>
            <a:r>
              <a:rPr lang="en" sz="2000">
                <a:solidFill>
                  <a:schemeClr val="accent5"/>
                </a:solidFill>
              </a:rPr>
              <a:t>Please ask questions in the chat room</a:t>
            </a:r>
            <a:endParaRPr sz="2000">
              <a:solidFill>
                <a:schemeClr val="accent5"/>
              </a:solidFill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00"/>
              <a:buChar char="○"/>
            </a:pPr>
            <a:r>
              <a:rPr lang="en" sz="1600">
                <a:solidFill>
                  <a:schemeClr val="accent5"/>
                </a:solidFill>
              </a:rPr>
              <a:t>We have someone monitoring this feature</a:t>
            </a:r>
            <a:endParaRPr sz="1600">
              <a:solidFill>
                <a:schemeClr val="accent5"/>
              </a:solidFill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00"/>
              <a:buChar char="○"/>
            </a:pPr>
            <a:r>
              <a:rPr lang="en" sz="1600">
                <a:solidFill>
                  <a:schemeClr val="accent5"/>
                </a:solidFill>
              </a:rPr>
              <a:t>We will leave time at the end for additional discussion and questions</a:t>
            </a:r>
            <a:endParaRPr sz="1600">
              <a:solidFill>
                <a:schemeClr val="accent5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Char char="●"/>
            </a:pPr>
            <a:r>
              <a:rPr lang="en" sz="2000">
                <a:solidFill>
                  <a:schemeClr val="accent5"/>
                </a:solidFill>
              </a:rPr>
              <a:t>Session runs from 4:00-5:00</a:t>
            </a:r>
            <a:endParaRPr sz="2000">
              <a:solidFill>
                <a:schemeClr val="accent5"/>
              </a:solidFill>
            </a:endParaRPr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2708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Panel Questions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968050"/>
            <a:ext cx="8571600" cy="391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914400" rtl="0" algn="l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500"/>
              <a:buChar char="●"/>
            </a:pPr>
            <a:r>
              <a:rPr lang="en" sz="1500">
                <a:solidFill>
                  <a:schemeClr val="accent5"/>
                </a:solidFill>
              </a:rPr>
              <a:t>If you could go back and do one thing differently when planning for virtual instruction, what would it be?</a:t>
            </a:r>
            <a:endParaRPr sz="1500">
              <a:solidFill>
                <a:schemeClr val="accent5"/>
              </a:solidFill>
            </a:endParaRPr>
          </a:p>
          <a:p>
            <a:pPr indent="-323850" lvl="0" marL="914400" rtl="0" algn="l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500"/>
              <a:buChar char="●"/>
            </a:pPr>
            <a:r>
              <a:rPr lang="en" sz="1500">
                <a:solidFill>
                  <a:schemeClr val="accent5"/>
                </a:solidFill>
              </a:rPr>
              <a:t>What has been your biggest challenge with virtual instruction and how have you overcome it?</a:t>
            </a:r>
            <a:endParaRPr sz="1500">
              <a:solidFill>
                <a:schemeClr val="accent5"/>
              </a:solidFill>
            </a:endParaRPr>
          </a:p>
          <a:p>
            <a:pPr indent="-323850" lvl="0" marL="914400" rtl="0" algn="l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500"/>
              <a:buChar char="●"/>
            </a:pPr>
            <a:r>
              <a:rPr lang="en" sz="1500">
                <a:solidFill>
                  <a:schemeClr val="accent5"/>
                </a:solidFill>
              </a:rPr>
              <a:t>What has been the most helpful strategy or technique you have used for supporting parents? </a:t>
            </a:r>
            <a:endParaRPr sz="1500">
              <a:solidFill>
                <a:schemeClr val="accent5"/>
              </a:solidFill>
            </a:endParaRPr>
          </a:p>
          <a:p>
            <a:pPr indent="-323850" lvl="0" marL="914400" rtl="0" algn="l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500"/>
              <a:buChar char="●"/>
            </a:pPr>
            <a:r>
              <a:rPr lang="en" sz="1500">
                <a:solidFill>
                  <a:schemeClr val="accent5"/>
                </a:solidFill>
              </a:rPr>
              <a:t>What has helped you to develop rapport or build relationships virtually and with families?</a:t>
            </a:r>
            <a:endParaRPr sz="1500">
              <a:solidFill>
                <a:schemeClr val="accent5"/>
              </a:solidFill>
            </a:endParaRPr>
          </a:p>
          <a:p>
            <a:pPr indent="-323850" lvl="0" marL="914400" rtl="0" algn="l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500"/>
              <a:buChar char="●"/>
            </a:pPr>
            <a:r>
              <a:rPr lang="en" sz="1500">
                <a:solidFill>
                  <a:schemeClr val="accent5"/>
                </a:solidFill>
              </a:rPr>
              <a:t>Have there been any pleasant surprises? </a:t>
            </a:r>
            <a:endParaRPr sz="1500">
              <a:solidFill>
                <a:schemeClr val="accent5"/>
              </a:solidFill>
            </a:endParaRPr>
          </a:p>
          <a:p>
            <a:pPr indent="-323850" lvl="0" marL="914400" rtl="0" algn="l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500"/>
              <a:buChar char="●"/>
            </a:pPr>
            <a:r>
              <a:rPr lang="en" sz="1500">
                <a:solidFill>
                  <a:schemeClr val="accent5"/>
                </a:solidFill>
              </a:rPr>
              <a:t>If you could make one recommendation to teachers beginning to support parents and students at home- what would it be?</a:t>
            </a:r>
            <a:endParaRPr sz="1500">
              <a:solidFill>
                <a:schemeClr val="accent5"/>
              </a:solidFill>
            </a:endParaRPr>
          </a:p>
          <a:p>
            <a:pPr indent="-323850" lvl="0" marL="914400" rtl="0" algn="l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500"/>
              <a:buChar char="●"/>
            </a:pPr>
            <a:r>
              <a:rPr lang="en" sz="1500">
                <a:solidFill>
                  <a:schemeClr val="accent5"/>
                </a:solidFill>
              </a:rPr>
              <a:t>What strategies have proven successful with transitioning between modes of instruction. For example, returning to face to face from virtual or going virtual from face to face.</a:t>
            </a:r>
            <a:endParaRPr sz="1500">
              <a:solidFill>
                <a:schemeClr val="accent5"/>
              </a:solidFill>
            </a:endParaRPr>
          </a:p>
          <a:p>
            <a:pPr indent="-323850" lvl="2" marL="1371600" rtl="0" algn="l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500"/>
              <a:buChar char="■"/>
            </a:pPr>
            <a:r>
              <a:rPr lang="en" sz="1500">
                <a:solidFill>
                  <a:schemeClr val="accent5"/>
                </a:solidFill>
              </a:rPr>
              <a:t>What strategies might you suggest?</a:t>
            </a:r>
            <a:endParaRPr sz="1500">
              <a:solidFill>
                <a:schemeClr val="accent5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Questions/ Feedback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2000"/>
              <a:t>Please reach out to Whitney Ham: </a:t>
            </a:r>
            <a:r>
              <a:rPr lang="en" sz="2000" u="sng">
                <a:solidFill>
                  <a:schemeClr val="hlink"/>
                </a:solidFill>
                <a:hlinkClick r:id="rId3"/>
              </a:rPr>
              <a:t>hamwa@vcu.edu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